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2" r:id="rId44"/>
    <p:sldId id="303" r:id="rId45"/>
    <p:sldId id="304" r:id="rId46"/>
    <p:sldId id="305" r:id="rId47"/>
    <p:sldId id="306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7" r:id="rId57"/>
    <p:sldId id="326" r:id="rId58"/>
  </p:sldIdLst>
  <p:sldSz cx="9144000" cy="5143500" type="screen16x9"/>
  <p:notesSz cx="9144000" cy="5143500"/>
  <p:embeddedFontLst>
    <p:embeddedFont>
      <p:font typeface="ABTJGW+Wingdings" panose="020B0604020202020204" charset="2"/>
      <p:regular r:id="rId59"/>
    </p:embeddedFont>
    <p:embeddedFont>
      <p:font typeface="BDKFCW+Intel Clear Pro" panose="020B0604020202020204" charset="0"/>
      <p:regular r:id="rId60"/>
    </p:embeddedFont>
    <p:embeddedFont>
      <p:font typeface="BNODUQ+Intel Clear" panose="020B0604020202020204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HBGCEE+Intel Clear,Bold" panose="020B0604020202020204" charset="0"/>
      <p:regular r:id="rId66"/>
    </p:embeddedFont>
    <p:embeddedFont>
      <p:font typeface="HIKVAR+Intel Clear bold,Bold" panose="020B0604020202020204" charset="0"/>
      <p:regular r:id="rId67"/>
    </p:embeddedFont>
    <p:embeddedFont>
      <p:font typeface="KPBRVR+Cambria Math" panose="020B0604020202020204" charset="0"/>
      <p:regular r:id="rId68"/>
    </p:embeddedFont>
    <p:embeddedFont>
      <p:font typeface="QQOWPB+Intel Clear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84492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Types</a:t>
            </a:r>
            <a:r>
              <a:rPr sz="3200" b="1" spc="-1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Supervised</a:t>
            </a:r>
            <a:r>
              <a:rPr sz="3200" b="1" spc="-4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7916" y="1559799"/>
            <a:ext cx="2321015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regression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2075" y="1734566"/>
            <a:ext cx="4293782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Outcome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is continuous</a:t>
            </a:r>
            <a:r>
              <a:rPr sz="1800" b="1" spc="1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(numerical)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84492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Types</a:t>
            </a:r>
            <a:r>
              <a:rPr sz="3200" b="1" spc="-1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Supervised</a:t>
            </a:r>
            <a:r>
              <a:rPr sz="3200" b="1" spc="-4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7916" y="1559799"/>
            <a:ext cx="2321015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regression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2075" y="1734566"/>
            <a:ext cx="4293782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Outcome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is continuous</a:t>
            </a:r>
            <a:r>
              <a:rPr sz="1800" b="1" spc="1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(numerical)</a:t>
            </a:r>
          </a:p>
          <a:p>
            <a:pPr marL="0" marR="0">
              <a:lnSpc>
                <a:spcPts val="2321"/>
              </a:lnSpc>
              <a:spcBef>
                <a:spcPts val="6655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Outcome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is a category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0866" y="2700132"/>
            <a:ext cx="2773698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5275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Supervised</a:t>
            </a:r>
            <a:r>
              <a:rPr sz="3200" b="1" spc="-5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2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4597" y="1607692"/>
            <a:ext cx="1351026" cy="91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with</a:t>
            </a:r>
          </a:p>
          <a:p>
            <a:pPr marL="6858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answers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31922" y="1610440"/>
            <a:ext cx="851484" cy="2275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36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  <a:p>
            <a:pPr marL="0" marR="0">
              <a:lnSpc>
                <a:spcPts val="4136"/>
              </a:lnSpc>
              <a:spcBef>
                <a:spcPts val="4892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08190" y="1670171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79059" y="1727531"/>
            <a:ext cx="618730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83838" y="1746757"/>
            <a:ext cx="1017498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96035" y="2748025"/>
            <a:ext cx="1709242" cy="91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without</a:t>
            </a:r>
          </a:p>
          <a:p>
            <a:pPr marL="246887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answers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90257" y="2742819"/>
            <a:ext cx="1374114" cy="912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Predicted</a:t>
            </a:r>
          </a:p>
          <a:p>
            <a:pPr marL="79248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answers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40226" y="2810504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35853" y="2867737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13220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Regression:</a:t>
            </a:r>
            <a:r>
              <a:rPr sz="3200" b="1" spc="-34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Numerical Answers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4770" y="1607692"/>
            <a:ext cx="2032025" cy="91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Movie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with</a:t>
            </a:r>
          </a:p>
          <a:p>
            <a:pPr marL="411454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revenue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31922" y="1610440"/>
            <a:ext cx="851484" cy="2275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36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  <a:p>
            <a:pPr marL="0" marR="0">
              <a:lnSpc>
                <a:spcPts val="4136"/>
              </a:lnSpc>
              <a:spcBef>
                <a:spcPts val="4892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08190" y="1670171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79059" y="1727531"/>
            <a:ext cx="618730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83838" y="1746757"/>
            <a:ext cx="1017498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99108" y="2748025"/>
            <a:ext cx="2085040" cy="861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605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Movie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  <a:p>
            <a:pPr marL="0" marR="0">
              <a:lnSpc>
                <a:spcPts val="196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(unknown</a:t>
            </a:r>
            <a:r>
              <a:rPr sz="1600" spc="2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revenue)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90257" y="2756535"/>
            <a:ext cx="1374114" cy="912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Predicted</a:t>
            </a:r>
          </a:p>
          <a:p>
            <a:pPr marL="82296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revenue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40226" y="2810504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35853" y="2867737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713134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Classification:</a:t>
            </a:r>
            <a:r>
              <a:rPr sz="3200" b="1" spc="-2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Categorical Answers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2066" y="1607692"/>
            <a:ext cx="1199692" cy="91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Labeled</a:t>
            </a:r>
          </a:p>
          <a:p>
            <a:pPr marL="193547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31922" y="1610440"/>
            <a:ext cx="851484" cy="2275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36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  <a:p>
            <a:pPr marL="0" marR="0">
              <a:lnSpc>
                <a:spcPts val="4136"/>
              </a:lnSpc>
              <a:spcBef>
                <a:spcPts val="4892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08190" y="1670171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79059" y="1727531"/>
            <a:ext cx="618730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83838" y="1746757"/>
            <a:ext cx="1017498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27352" y="2748025"/>
            <a:ext cx="1450467" cy="91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Unlabeled</a:t>
            </a:r>
          </a:p>
          <a:p>
            <a:pPr marL="316992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40226" y="2810504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35853" y="2867737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57897" y="2886963"/>
            <a:ext cx="1041273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Labels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713134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Classification:</a:t>
            </a:r>
            <a:r>
              <a:rPr sz="3200" b="1" spc="-2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Categorical Answers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6106" y="1609087"/>
            <a:ext cx="1950051" cy="810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Emails labeled</a:t>
            </a:r>
            <a:r>
              <a:rPr sz="16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as</a:t>
            </a:r>
          </a:p>
          <a:p>
            <a:pPr marL="82296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spam/not spam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31922" y="1610440"/>
            <a:ext cx="851484" cy="2275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36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  <a:p>
            <a:pPr marL="0" marR="0">
              <a:lnSpc>
                <a:spcPts val="4136"/>
              </a:lnSpc>
              <a:spcBef>
                <a:spcPts val="4892"/>
              </a:spcBef>
              <a:spcAft>
                <a:spcPts val="0"/>
              </a:spcAft>
            </a:pPr>
            <a:r>
              <a:rPr sz="32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+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08190" y="1670171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79059" y="1727531"/>
            <a:ext cx="618730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83838" y="1746757"/>
            <a:ext cx="1017498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26717" y="2748025"/>
            <a:ext cx="1450467" cy="91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Unlabeled</a:t>
            </a:r>
          </a:p>
          <a:p>
            <a:pPr marL="202692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emails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31406" y="2763900"/>
            <a:ext cx="1338178" cy="912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5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Spam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or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not spam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40226" y="2810504"/>
            <a:ext cx="1126201" cy="957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35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model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35853" y="2867737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012382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Target:</a:t>
            </a:r>
            <a:r>
              <a:rPr sz="1800" b="1" spc="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predicted category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or value of the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3712" y="1357324"/>
            <a:ext cx="2051384" cy="56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1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(column</a:t>
            </a:r>
            <a:r>
              <a:rPr sz="1600" spc="15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to</a:t>
            </a:r>
            <a:r>
              <a:rPr sz="1600" spc="1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predict)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623" y="1116454"/>
            <a:ext cx="93718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4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24454" y="1116454"/>
            <a:ext cx="89184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0502" y="1116454"/>
            <a:ext cx="90543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10453" y="1116454"/>
            <a:ext cx="85964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3426" y="1113406"/>
            <a:ext cx="646124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Species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29611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6.7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4.6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4.8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5.9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86582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2.8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2.9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3.9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8726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5.6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5.1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1.3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55817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2.3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2.1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0.3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1.5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1.8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64756" y="1456383"/>
            <a:ext cx="684753" cy="94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20560" y="2345814"/>
            <a:ext cx="770592" cy="64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Versicolor</a:t>
            </a:r>
          </a:p>
          <a:p>
            <a:pPr marL="96011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16572" y="2938650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64756" y="3234814"/>
            <a:ext cx="683565" cy="649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16572" y="3827396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16572" y="4123967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623" y="1116454"/>
            <a:ext cx="93718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4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24454" y="1116454"/>
            <a:ext cx="89184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0502" y="1116454"/>
            <a:ext cx="90543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10453" y="1116454"/>
            <a:ext cx="85964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3426" y="1113406"/>
            <a:ext cx="646124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Species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29611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6.7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4.6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4.8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5.9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86582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2.8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2.9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3.9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8726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5.6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5.1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1.3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55817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2.3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2.1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0.3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1.5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1.8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64756" y="1456383"/>
            <a:ext cx="684753" cy="94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79106" y="1795525"/>
            <a:ext cx="1036701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D06930"/>
                </a:solidFill>
                <a:latin typeface="HBGCEE+Intel Clear,Bold"/>
                <a:cs typeface="HBGCEE+Intel Clear,Bold"/>
              </a:rPr>
              <a:t>Target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20560" y="2345814"/>
            <a:ext cx="770592" cy="64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Versicolor</a:t>
            </a:r>
          </a:p>
          <a:p>
            <a:pPr marL="96011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16572" y="2938650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64756" y="3234814"/>
            <a:ext cx="683565" cy="649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16572" y="3827396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16572" y="4123967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012382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Target:</a:t>
            </a:r>
            <a:r>
              <a:rPr sz="1800" b="1" spc="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predicted category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or value of the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3712" y="1357324"/>
            <a:ext cx="2051384" cy="56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1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(column</a:t>
            </a:r>
            <a:r>
              <a:rPr sz="1600" spc="15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to</a:t>
            </a:r>
            <a:r>
              <a:rPr sz="1600" spc="1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predict)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752853"/>
            <a:ext cx="6598889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Features: properties 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</a:t>
            </a:r>
            <a:r>
              <a:rPr sz="1800" b="1" spc="-1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data used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for</a:t>
            </a:r>
            <a:r>
              <a:rPr sz="1800" b="1" spc="-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712" y="2028568"/>
            <a:ext cx="223830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(non-target</a:t>
            </a:r>
            <a:r>
              <a:rPr sz="1600" spc="5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columns)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541779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2970394" cy="118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Machine learning</a:t>
            </a:r>
            <a:r>
              <a:rPr sz="1800" b="1" spc="1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allows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computers</a:t>
            </a:r>
            <a:r>
              <a:rPr sz="1800" b="1" spc="-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 learn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and</a:t>
            </a:r>
          </a:p>
          <a:p>
            <a:pPr marL="0" marR="0">
              <a:lnSpc>
                <a:spcPts val="2162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infer from</a:t>
            </a:r>
            <a:r>
              <a:rPr sz="1800" b="1" spc="-2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46133" y="4884930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623" y="1116454"/>
            <a:ext cx="93718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4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24454" y="1116454"/>
            <a:ext cx="89184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0502" y="1116454"/>
            <a:ext cx="90543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10453" y="1116454"/>
            <a:ext cx="85964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3426" y="1113406"/>
            <a:ext cx="646124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Species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29611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6.7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4.6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4.8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5.9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86582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2.8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2.9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3.9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8726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5.6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5.1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1.3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55817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2.3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2.1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0.3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1.5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1.8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64756" y="1456383"/>
            <a:ext cx="684753" cy="94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3445" y="1795525"/>
            <a:ext cx="1266444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D06930"/>
                </a:solidFill>
                <a:latin typeface="HBGCEE+Intel Clear,Bold"/>
                <a:cs typeface="HBGCEE+Intel Clear,Bold"/>
              </a:rPr>
              <a:t>Features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20560" y="2345814"/>
            <a:ext cx="770592" cy="64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Versicolor</a:t>
            </a:r>
          </a:p>
          <a:p>
            <a:pPr marL="96011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16572" y="2938650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64756" y="3234814"/>
            <a:ext cx="683565" cy="649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16572" y="3827396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16572" y="4123967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012382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Target:</a:t>
            </a:r>
            <a:r>
              <a:rPr sz="1800" b="1" spc="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predicted category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or value of the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3712" y="1357324"/>
            <a:ext cx="2051384" cy="56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1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(column</a:t>
            </a:r>
            <a:r>
              <a:rPr sz="1600" spc="15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to</a:t>
            </a:r>
            <a:r>
              <a:rPr sz="1600" spc="1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predict)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752853"/>
            <a:ext cx="6598889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Features: properties 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</a:t>
            </a:r>
            <a:r>
              <a:rPr sz="1800" b="1" spc="-1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data used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for</a:t>
            </a:r>
            <a:r>
              <a:rPr sz="1800" b="1" spc="-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712" y="2028568"/>
            <a:ext cx="223830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(non-target</a:t>
            </a:r>
            <a:r>
              <a:rPr sz="1600" spc="5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columns)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2423110"/>
            <a:ext cx="5690382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Example:</a:t>
            </a:r>
            <a:r>
              <a:rPr sz="1800" b="1" spc="-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 single</a:t>
            </a:r>
            <a:r>
              <a:rPr sz="1800" b="1" spc="2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 within the 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3712" y="2699382"/>
            <a:ext cx="116401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(one</a:t>
            </a:r>
            <a:r>
              <a:rPr sz="1600" spc="23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row)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623" y="1116454"/>
            <a:ext cx="93718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4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24454" y="1116454"/>
            <a:ext cx="89184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0502" y="1116454"/>
            <a:ext cx="90543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10453" y="1116454"/>
            <a:ext cx="85964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3426" y="1113406"/>
            <a:ext cx="646124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Species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29611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6.7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4.6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4.8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5.9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86582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2.8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2.9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3.9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8726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5.6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5.1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1.3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55817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2.3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2.1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0.3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1.5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1.8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64756" y="1456383"/>
            <a:ext cx="684753" cy="94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9184" y="1964386"/>
            <a:ext cx="1375260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D06930"/>
                </a:solidFill>
                <a:latin typeface="HBGCEE+Intel Clear,Bold"/>
                <a:cs typeface="HBGCEE+Intel Clear,Bold"/>
              </a:rPr>
              <a:t>Examples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20560" y="2345814"/>
            <a:ext cx="770592" cy="64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Versicolor</a:t>
            </a:r>
          </a:p>
          <a:p>
            <a:pPr marL="96011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16572" y="2938650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64756" y="3234814"/>
            <a:ext cx="683565" cy="649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16572" y="3827396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16572" y="4123967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012382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Target:</a:t>
            </a:r>
            <a:r>
              <a:rPr sz="1800" b="1" spc="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predicted category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or value of the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3712" y="1357324"/>
            <a:ext cx="2051384" cy="56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1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(column</a:t>
            </a:r>
            <a:r>
              <a:rPr sz="1600" spc="15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to</a:t>
            </a:r>
            <a:r>
              <a:rPr sz="1600" spc="1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predict)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752853"/>
            <a:ext cx="6598889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Features: properties 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</a:t>
            </a:r>
            <a:r>
              <a:rPr sz="1800" b="1" spc="-1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data used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for</a:t>
            </a:r>
            <a:r>
              <a:rPr sz="1800" b="1" spc="-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prediction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712" y="2028568"/>
            <a:ext cx="223830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(non-target</a:t>
            </a:r>
            <a:r>
              <a:rPr sz="1600" spc="5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columns)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2423110"/>
            <a:ext cx="5690382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Example:</a:t>
            </a:r>
            <a:r>
              <a:rPr sz="1800" b="1" spc="-1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 single</a:t>
            </a:r>
            <a:r>
              <a:rPr sz="1800" b="1" spc="2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 within the 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3712" y="2699382"/>
            <a:ext cx="116401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(one</a:t>
            </a:r>
            <a:r>
              <a:rPr sz="1600" spc="23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row)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7200" y="3094227"/>
            <a:ext cx="581574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Label: the target value</a:t>
            </a:r>
            <a:r>
              <a:rPr sz="1800" b="1" spc="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for</a:t>
            </a:r>
            <a:r>
              <a:rPr sz="1800" b="1" spc="-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 single</a:t>
            </a:r>
            <a:r>
              <a:rPr sz="1800" b="1" spc="2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922237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Vocabulary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4623" y="1116454"/>
            <a:ext cx="93718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4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24454" y="1116454"/>
            <a:ext cx="89184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Sepal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0502" y="1116454"/>
            <a:ext cx="90543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length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10453" y="1116454"/>
            <a:ext cx="859642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Petal</a:t>
            </a:r>
            <a:r>
              <a:rPr sz="1000" b="1" spc="17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 </a:t>
            </a:r>
            <a:r>
              <a:rPr sz="1000" b="1" dirty="0">
                <a:solidFill>
                  <a:srgbClr val="FFFFFF"/>
                </a:solidFill>
                <a:latin typeface="HBGCEE+Intel Clear,Bold"/>
                <a:cs typeface="HBGCEE+Intel Clear,Bold"/>
              </a:rPr>
              <a:t>width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3426" y="1113406"/>
            <a:ext cx="646124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Species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29611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6.7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4.6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6.9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4.8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5.9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86582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2.8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2.9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3.9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3.0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3.4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8726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5.6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4.9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5.1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1.3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1.4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55817" y="1456383"/>
            <a:ext cx="368649" cy="3021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2.3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2.1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0.3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1.5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51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0.1</a:t>
            </a:r>
          </a:p>
          <a:p>
            <a:pPr marL="0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1.8</a:t>
            </a:r>
          </a:p>
          <a:p>
            <a:pPr marL="0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0.4</a:t>
            </a:r>
          </a:p>
          <a:p>
            <a:pPr marL="0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0.2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64756" y="1456383"/>
            <a:ext cx="684753" cy="94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0" marR="0">
              <a:lnSpc>
                <a:spcPts val="1284"/>
              </a:lnSpc>
              <a:spcBef>
                <a:spcPts val="100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9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37627" y="1967053"/>
            <a:ext cx="931643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D06930"/>
                </a:solidFill>
                <a:latin typeface="HBGCEE+Intel Clear,Bold"/>
                <a:cs typeface="HBGCEE+Intel Clear,Bold"/>
              </a:rPr>
              <a:t>Label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20560" y="2345814"/>
            <a:ext cx="770592" cy="64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Versicolor</a:t>
            </a:r>
          </a:p>
          <a:p>
            <a:pPr marL="96011" marR="0">
              <a:lnSpc>
                <a:spcPts val="1284"/>
              </a:lnSpc>
              <a:spcBef>
                <a:spcPts val="1047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16572" y="2938650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64756" y="3234814"/>
            <a:ext cx="683565" cy="649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Virginica</a:t>
            </a:r>
          </a:p>
          <a:p>
            <a:pPr marL="51816" marR="0">
              <a:lnSpc>
                <a:spcPts val="1284"/>
              </a:lnSpc>
              <a:spcBef>
                <a:spcPts val="1048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16572" y="3827396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16572" y="4123967"/>
            <a:ext cx="577439" cy="353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344C5E"/>
                </a:solidFill>
                <a:latin typeface="QQOWPB+Intel Clear"/>
                <a:cs typeface="QQOWPB+Intel Clear"/>
              </a:rPr>
              <a:t>Setosa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20933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676" y="1081658"/>
            <a:ext cx="3310047" cy="1461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 flower shop wants to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guess</a:t>
            </a:r>
            <a:r>
              <a:rPr sz="1800" b="1" spc="3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a customer's</a:t>
            </a:r>
          </a:p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 from</a:t>
            </a:r>
            <a:r>
              <a:rPr sz="1800" b="1" spc="-1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similarity</a:t>
            </a:r>
            <a:r>
              <a:rPr sz="1800" b="1" spc="3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most recent purchase.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20933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676" y="1081658"/>
            <a:ext cx="2895382" cy="1735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Which flower is a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customer most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likely</a:t>
            </a:r>
            <a:r>
              <a:rPr sz="1800" b="1" spc="3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</a:t>
            </a:r>
          </a:p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 based on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similarity</a:t>
            </a:r>
            <a:r>
              <a:rPr sz="1800" b="1" spc="3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 previous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10257" y="2760979"/>
            <a:ext cx="906627" cy="1275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4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HIKVAR+Intel Clear bold,Bold"/>
                <a:cs typeface="HIKVAR+Intel Clear bold,Bold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20933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676" y="1081658"/>
            <a:ext cx="2895382" cy="1735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Which flower is a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customer most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likely</a:t>
            </a:r>
            <a:r>
              <a:rPr sz="1800" b="1" spc="3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</a:t>
            </a:r>
          </a:p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 based on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similarity</a:t>
            </a:r>
            <a:r>
              <a:rPr sz="1800" b="1" spc="3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 previous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10257" y="2760979"/>
            <a:ext cx="906627" cy="1275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4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HIKVAR+Intel Clear bold,Bold"/>
                <a:cs typeface="HIKVAR+Intel Clear bold,Bold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20933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676" y="1081658"/>
            <a:ext cx="2895382" cy="1735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Which flower is a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customer most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likely</a:t>
            </a:r>
            <a:r>
              <a:rPr sz="1800" b="1" spc="3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</a:t>
            </a:r>
          </a:p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 based on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similarity</a:t>
            </a:r>
            <a:r>
              <a:rPr sz="1800" b="1" spc="3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 previous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10257" y="2760979"/>
            <a:ext cx="906627" cy="1275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4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HIKVAR+Intel Clear bold,Bold"/>
                <a:cs typeface="HIKVAR+Intel Clear bold,Bold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95571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in Our Daily Lives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3941" y="1511060"/>
            <a:ext cx="1396741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Spam</a:t>
            </a:r>
            <a:r>
              <a:rPr sz="2000" b="1" spc="-12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Filtering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46768" y="4884321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209335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676" y="1081658"/>
            <a:ext cx="2895382" cy="1735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Which flower is a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customer most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likely</a:t>
            </a:r>
            <a:r>
              <a:rPr sz="1800" b="1" spc="3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</a:t>
            </a:r>
          </a:p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 based on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similarity</a:t>
            </a:r>
            <a:r>
              <a:rPr sz="1800" b="1" spc="3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 previous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purchase?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10257" y="2760979"/>
            <a:ext cx="906627" cy="1275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43"/>
              </a:lnSpc>
              <a:spcBef>
                <a:spcPts val="0"/>
              </a:spcBef>
              <a:spcAft>
                <a:spcPts val="0"/>
              </a:spcAft>
            </a:pPr>
            <a:r>
              <a:rPr sz="3600" b="1" dirty="0">
                <a:solidFill>
                  <a:srgbClr val="FFFFFF"/>
                </a:solidFill>
                <a:latin typeface="HIKVAR+Intel Clear bold,Bold"/>
                <a:cs typeface="HIKVAR+Intel Clear bold,Bold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54066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Needed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for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2406776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 data with: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2751" y="1434208"/>
            <a:ext cx="3746668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14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Features</a:t>
            </a:r>
            <a:r>
              <a:rPr sz="1600" spc="3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that can</a:t>
            </a:r>
            <a:r>
              <a:rPr sz="1600" spc="-12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be quantitated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54066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Needed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for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2406776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 data with: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2751" y="1434208"/>
            <a:ext cx="3746668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14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Features</a:t>
            </a:r>
            <a:r>
              <a:rPr sz="1600" spc="3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that can</a:t>
            </a:r>
            <a:r>
              <a:rPr sz="1600" spc="-12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be quantitated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751" y="1830448"/>
            <a:ext cx="2643194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14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Labels that are</a:t>
            </a:r>
            <a:r>
              <a:rPr sz="1600" spc="1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known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54066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Needed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for Classification?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2406776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Model data with: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2751" y="1434208"/>
            <a:ext cx="3746668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14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Features</a:t>
            </a:r>
            <a:r>
              <a:rPr sz="1600" spc="3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that can</a:t>
            </a:r>
            <a:r>
              <a:rPr sz="1600" spc="-12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be quantitated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751" y="1830448"/>
            <a:ext cx="2643194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14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Labels that are</a:t>
            </a:r>
            <a:r>
              <a:rPr sz="1600" spc="10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known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2301190"/>
            <a:ext cx="3929303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Method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to measure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similarity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8414" y="1085827"/>
            <a:ext cx="46537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8024" y="1377649"/>
            <a:ext cx="971863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Survived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024" y="1801624"/>
            <a:ext cx="1466712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Did</a:t>
            </a:r>
            <a:r>
              <a:rPr sz="1400" spc="-23" dirty="0">
                <a:solidFill>
                  <a:srgbClr val="344C5E"/>
                </a:solidFill>
                <a:latin typeface="QQOWPB+Intel Clear"/>
                <a:cs typeface="QQOWPB+Intel Clear"/>
              </a:rPr>
              <a:t> </a:t>
            </a: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not</a:t>
            </a:r>
            <a:r>
              <a:rPr sz="1400" spc="-28" dirty="0">
                <a:solidFill>
                  <a:srgbClr val="344C5E"/>
                </a:solidFill>
                <a:latin typeface="QQOWPB+Intel Clear"/>
                <a:cs typeface="QQOWPB+Intel Clear"/>
              </a:rPr>
              <a:t> </a:t>
            </a: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survive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58414" y="2123058"/>
            <a:ext cx="465032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44317" y="3143330"/>
            <a:ext cx="47947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8414" y="1085827"/>
            <a:ext cx="46537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58414" y="2123058"/>
            <a:ext cx="465032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3264" y="2975941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0000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44317" y="3143330"/>
            <a:ext cx="47947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2498" y="1037486"/>
            <a:ext cx="2462384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Neighbor</a:t>
            </a:r>
            <a:r>
              <a:rPr sz="1600" spc="-25" dirty="0">
                <a:solidFill>
                  <a:srgbClr val="344C5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Count (K = 1):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317" y="1085827"/>
            <a:ext cx="47947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4097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024" y="1377649"/>
            <a:ext cx="37279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8024" y="1795909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3264" y="2975941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0000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2498" y="1037486"/>
            <a:ext cx="2462384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Neighbor</a:t>
            </a:r>
            <a:r>
              <a:rPr sz="1600" spc="-25" dirty="0">
                <a:solidFill>
                  <a:srgbClr val="344C5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Count (K = 2):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317" y="1085827"/>
            <a:ext cx="47947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4097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024" y="1377649"/>
            <a:ext cx="37279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8024" y="1795909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3264" y="2975941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0000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2498" y="1037486"/>
            <a:ext cx="2462384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Neighbor</a:t>
            </a:r>
            <a:r>
              <a:rPr sz="1600" spc="-25" dirty="0">
                <a:solidFill>
                  <a:srgbClr val="344C5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Count (K = 3):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317" y="1085827"/>
            <a:ext cx="47947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4097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024" y="1377649"/>
            <a:ext cx="37279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8024" y="1795909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3264" y="2975941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0000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95571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in Our Daily Lives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3941" y="1511060"/>
            <a:ext cx="1396741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Spam</a:t>
            </a:r>
            <a:r>
              <a:rPr sz="2000" b="1" spc="-12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Filtering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2265" y="1507377"/>
            <a:ext cx="1177101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Web Search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6768" y="4884321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537482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2498" y="1037486"/>
            <a:ext cx="2462384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Neighbor</a:t>
            </a:r>
            <a:r>
              <a:rPr sz="1600" spc="-25" dirty="0">
                <a:solidFill>
                  <a:srgbClr val="344C5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44C5E"/>
                </a:solidFill>
                <a:latin typeface="Arial"/>
                <a:cs typeface="Arial"/>
              </a:rPr>
              <a:t>Count (K = 4):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317" y="1085827"/>
            <a:ext cx="48033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39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5239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024" y="1377649"/>
            <a:ext cx="37279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8024" y="1795909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3264" y="2975941"/>
            <a:ext cx="1106297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00000"/>
                </a:solidFill>
                <a:latin typeface="HBGCEE+Intel Clear,Bold"/>
                <a:cs typeface="HBGCEE+Intel Clear,Bold"/>
              </a:rPr>
              <a:t>Predict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837606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Needed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to Select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a</a:t>
            </a:r>
            <a:r>
              <a:rPr sz="3200" b="1" spc="-1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KNN Model?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837606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What</a:t>
            </a:r>
            <a:r>
              <a:rPr sz="3200" b="1" spc="-2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is Needed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to Select</a:t>
            </a:r>
            <a:r>
              <a:rPr sz="3200" b="1" spc="-2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a</a:t>
            </a:r>
            <a:r>
              <a:rPr sz="3200" b="1" spc="-1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KNN Model?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3307"/>
            <a:ext cx="239052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23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Correct</a:t>
            </a:r>
            <a:r>
              <a:rPr sz="1600" spc="3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value</a:t>
            </a:r>
            <a:r>
              <a:rPr sz="1600" spc="-15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for</a:t>
            </a:r>
            <a:r>
              <a:rPr sz="1600" spc="34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'K'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317" y="1085827"/>
            <a:ext cx="47947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4350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479928"/>
            <a:ext cx="2085354" cy="810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600" spc="1123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How to</a:t>
            </a:r>
            <a:r>
              <a:rPr sz="1600" spc="17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measure</a:t>
            </a:r>
          </a:p>
          <a:p>
            <a:pPr marL="286512" marR="0">
              <a:lnSpc>
                <a:spcPts val="1919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closeness</a:t>
            </a:r>
            <a:r>
              <a:rPr sz="1600" spc="18" dirty="0">
                <a:solidFill>
                  <a:srgbClr val="84AEB0"/>
                </a:solidFill>
                <a:latin typeface="QQOWPB+Intel Clear"/>
                <a:cs typeface="QQOWPB+Intel Clear"/>
              </a:rPr>
              <a:t> </a:t>
            </a: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of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712" y="1967608"/>
            <a:ext cx="1320895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neighbors?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149699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Measurement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 Distance</a:t>
            </a:r>
            <a:r>
              <a:rPr sz="3200" b="1" spc="-2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in KNN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8667" y="1085827"/>
            <a:ext cx="46537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58667" y="2123058"/>
            <a:ext cx="465032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44317" y="3143330"/>
            <a:ext cx="47947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149699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Measurement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 Distance</a:t>
            </a:r>
            <a:r>
              <a:rPr sz="3200" b="1" spc="-2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in KNN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8922" y="1085827"/>
            <a:ext cx="46537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58922" y="2123058"/>
            <a:ext cx="465032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44317" y="3143330"/>
            <a:ext cx="47947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48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273121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Euclidean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Distance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44317" y="1085827"/>
            <a:ext cx="48033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39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5239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49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189983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Euclidean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Distance</a:t>
            </a:r>
            <a:r>
              <a:rPr sz="3200" b="1" spc="-1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(L2 Distance)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9557" y="1085827"/>
            <a:ext cx="46537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54294" y="1950763"/>
            <a:ext cx="281949" cy="37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7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344C5E"/>
                </a:solidFill>
                <a:latin typeface="QQOWPB+Intel Clear"/>
                <a:cs typeface="QQOWPB+Intel Clear"/>
              </a:rPr>
              <a:t>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59557" y="2123058"/>
            <a:ext cx="465032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80047" y="2184316"/>
            <a:ext cx="550236" cy="37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7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344C5E"/>
                </a:solidFill>
                <a:latin typeface="BNODUQ+Intel Clear"/>
                <a:cs typeface="BNODUQ+Intel Clear"/>
              </a:rPr>
              <a:t>∆</a:t>
            </a:r>
            <a:r>
              <a:rPr sz="1050" spc="18" dirty="0">
                <a:solidFill>
                  <a:srgbClr val="344C5E"/>
                </a:solidFill>
                <a:latin typeface="BNODUQ+Intel Clear"/>
                <a:cs typeface="BNODUQ+Intel Clear"/>
              </a:rPr>
              <a:t> </a:t>
            </a:r>
            <a:r>
              <a:rPr sz="1050" spc="11" dirty="0">
                <a:solidFill>
                  <a:srgbClr val="344C5E"/>
                </a:solidFill>
                <a:latin typeface="BNODUQ+Intel Clear"/>
                <a:cs typeface="BNODUQ+Intel Clear"/>
              </a:rPr>
              <a:t>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44317" y="3143330"/>
            <a:ext cx="47947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79438" y="3209241"/>
            <a:ext cx="2214145" cy="46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5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푑</a:t>
            </a:r>
            <a:r>
              <a:rPr sz="1400" spc="87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=</a:t>
            </a:r>
            <a:r>
              <a:rPr sz="1400" spc="1402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344C5E"/>
                </a:solidFill>
                <a:latin typeface="KPBRVR+Cambria Math"/>
                <a:cs typeface="KPBRVR+Cambria Math"/>
              </a:rPr>
              <a:t>∆푁표푑푒푠</a:t>
            </a:r>
            <a:r>
              <a:rPr sz="1500" baseline="29999" dirty="0">
                <a:solidFill>
                  <a:srgbClr val="344C5E"/>
                </a:solidFill>
                <a:latin typeface="KPBRVR+Cambria Math"/>
                <a:cs typeface="KPBRVR+Cambria Math"/>
              </a:rPr>
              <a:t>2</a:t>
            </a:r>
            <a:r>
              <a:rPr sz="1500" baseline="29999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+</a:t>
            </a:r>
            <a:r>
              <a:rPr sz="1400" spc="-28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344C5E"/>
                </a:solidFill>
                <a:latin typeface="KPBRVR+Cambria Math"/>
                <a:cs typeface="KPBRVR+Cambria Math"/>
              </a:rPr>
              <a:t>∆퐴푔푒</a:t>
            </a:r>
            <a:r>
              <a:rPr sz="1500" baseline="29999" dirty="0">
                <a:solidFill>
                  <a:srgbClr val="344C5E"/>
                </a:solidFill>
                <a:latin typeface="KPBRVR+Cambria Math"/>
                <a:cs typeface="KPBRVR+Cambria Math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90032" y="3257720"/>
            <a:ext cx="709338" cy="37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7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344C5E"/>
                </a:solidFill>
                <a:latin typeface="BNODUQ+Intel Clear"/>
                <a:cs typeface="BNODUQ+Intel Clear"/>
              </a:rPr>
              <a:t>∆</a:t>
            </a:r>
            <a:r>
              <a:rPr sz="1050" spc="18" dirty="0">
                <a:solidFill>
                  <a:srgbClr val="344C5E"/>
                </a:solidFill>
                <a:latin typeface="BNODUQ+Intel Clear"/>
                <a:cs typeface="BNODUQ+Intel Clear"/>
              </a:rPr>
              <a:t> </a:t>
            </a:r>
            <a:r>
              <a:rPr sz="1050" spc="12" dirty="0">
                <a:solidFill>
                  <a:srgbClr val="344C5E"/>
                </a:solidFill>
                <a:latin typeface="BNODUQ+Intel Clear"/>
                <a:cs typeface="BNODUQ+Intel Clear"/>
              </a:rPr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50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6020569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Manhattan Distance</a:t>
            </a:r>
            <a:r>
              <a:rPr sz="3200" b="1" spc="-1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(L1 or City Block Distance)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9557" y="1085827"/>
            <a:ext cx="465371" cy="466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59557" y="2123058"/>
            <a:ext cx="465032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80047" y="2184316"/>
            <a:ext cx="550236" cy="37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7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344C5E"/>
                </a:solidFill>
                <a:latin typeface="BNODUQ+Intel Clear"/>
                <a:cs typeface="BNODUQ+Intel Clear"/>
              </a:rPr>
              <a:t>∆</a:t>
            </a:r>
            <a:r>
              <a:rPr sz="1050" spc="18" dirty="0">
                <a:solidFill>
                  <a:srgbClr val="344C5E"/>
                </a:solidFill>
                <a:latin typeface="BNODUQ+Intel Clear"/>
                <a:cs typeface="BNODUQ+Intel Clear"/>
              </a:rPr>
              <a:t> </a:t>
            </a:r>
            <a:r>
              <a:rPr sz="1050" spc="11" dirty="0">
                <a:solidFill>
                  <a:srgbClr val="344C5E"/>
                </a:solidFill>
                <a:latin typeface="BNODUQ+Intel Clear"/>
                <a:cs typeface="BNODUQ+Intel Clear"/>
              </a:rPr>
              <a:t>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44317" y="3143330"/>
            <a:ext cx="479475" cy="49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0032" y="3257720"/>
            <a:ext cx="709338" cy="37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77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344C5E"/>
                </a:solidFill>
                <a:latin typeface="BNODUQ+Intel Clear"/>
                <a:cs typeface="BNODUQ+Intel Clear"/>
              </a:rPr>
              <a:t>∆</a:t>
            </a:r>
            <a:r>
              <a:rPr sz="1050" spc="18" dirty="0">
                <a:solidFill>
                  <a:srgbClr val="344C5E"/>
                </a:solidFill>
                <a:latin typeface="BNODUQ+Intel Clear"/>
                <a:cs typeface="BNODUQ+Intel Clear"/>
              </a:rPr>
              <a:t> </a:t>
            </a:r>
            <a:r>
              <a:rPr sz="1050" spc="12" dirty="0">
                <a:solidFill>
                  <a:srgbClr val="344C5E"/>
                </a:solidFill>
                <a:latin typeface="BNODUQ+Intel Clear"/>
                <a:cs typeface="BNODUQ+Intel Clear"/>
              </a:rPr>
              <a:t>Nodes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94931" y="3334979"/>
            <a:ext cx="2057943" cy="44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푑</a:t>
            </a:r>
            <a:r>
              <a:rPr sz="1400" spc="88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=</a:t>
            </a:r>
            <a:r>
              <a:rPr sz="1400" spc="800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∆푁표푑푒푠</a:t>
            </a:r>
            <a:r>
              <a:rPr sz="1400" spc="428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+</a:t>
            </a:r>
            <a:r>
              <a:rPr sz="1400" spc="403" dirty="0">
                <a:solidFill>
                  <a:srgbClr val="344C5E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4C5E"/>
                </a:solidFill>
                <a:latin typeface="KPBRVR+Cambria Math"/>
                <a:cs typeface="KPBRVR+Cambria Math"/>
              </a:rPr>
              <a:t>∆퐴푔푒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51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49183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Multiclass KNN Decision</a:t>
            </a:r>
            <a:r>
              <a:rPr sz="3200" b="1" spc="-1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Boundary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3307"/>
            <a:ext cx="673091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84AEB0"/>
                </a:solidFill>
                <a:latin typeface="QQOWPB+Intel Clear"/>
                <a:cs typeface="QQOWPB+Intel Clear"/>
              </a:rPr>
              <a:t>K=5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317" y="1085827"/>
            <a:ext cx="479475" cy="2554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0" marR="0">
              <a:lnSpc>
                <a:spcPts val="157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60</a:t>
            </a:r>
          </a:p>
          <a:p>
            <a:pPr marL="14350" marR="0">
              <a:lnSpc>
                <a:spcPts val="1568"/>
              </a:lnSpc>
              <a:spcBef>
                <a:spcPts val="6546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Arial"/>
                <a:cs typeface="Arial"/>
              </a:rPr>
              <a:t>40</a:t>
            </a:r>
          </a:p>
          <a:p>
            <a:pPr marL="0" marR="0">
              <a:lnSpc>
                <a:spcPts val="1814"/>
              </a:lnSpc>
              <a:spcBef>
                <a:spcPts val="6397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024" y="1738251"/>
            <a:ext cx="1599909" cy="1349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Full</a:t>
            </a:r>
            <a:r>
              <a:rPr sz="1400" spc="-36" dirty="0">
                <a:solidFill>
                  <a:srgbClr val="344C5E"/>
                </a:solidFill>
                <a:latin typeface="QQOWPB+Intel Clear"/>
                <a:cs typeface="QQOWPB+Intel Clear"/>
              </a:rPr>
              <a:t> </a:t>
            </a: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remission</a:t>
            </a:r>
          </a:p>
          <a:p>
            <a:pPr marL="0" marR="0">
              <a:lnSpc>
                <a:spcPts val="1811"/>
              </a:lnSpc>
              <a:spcBef>
                <a:spcPts val="1478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Partial</a:t>
            </a:r>
            <a:r>
              <a:rPr sz="1400" spc="-44" dirty="0">
                <a:solidFill>
                  <a:srgbClr val="344C5E"/>
                </a:solidFill>
                <a:latin typeface="QQOWPB+Intel Clear"/>
                <a:cs typeface="QQOWPB+Intel Clear"/>
              </a:rPr>
              <a:t> </a:t>
            </a: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remission</a:t>
            </a:r>
          </a:p>
          <a:p>
            <a:pPr marL="0" marR="0">
              <a:lnSpc>
                <a:spcPts val="1811"/>
              </a:lnSpc>
              <a:spcBef>
                <a:spcPts val="1613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Did</a:t>
            </a:r>
            <a:r>
              <a:rPr sz="1400" spc="-23" dirty="0">
                <a:solidFill>
                  <a:srgbClr val="344C5E"/>
                </a:solidFill>
                <a:latin typeface="QQOWPB+Intel Clear"/>
                <a:cs typeface="QQOWPB+Intel Clear"/>
              </a:rPr>
              <a:t> </a:t>
            </a: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not</a:t>
            </a:r>
            <a:r>
              <a:rPr sz="1400" spc="-28" dirty="0">
                <a:solidFill>
                  <a:srgbClr val="344C5E"/>
                </a:solidFill>
                <a:latin typeface="QQOWPB+Intel Clear"/>
                <a:cs typeface="QQOWPB+Intel Clear"/>
              </a:rPr>
              <a:t> </a:t>
            </a: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survive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93898" y="2349650"/>
            <a:ext cx="687717" cy="531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sz="1600" b="1" spc="-25" dirty="0">
                <a:solidFill>
                  <a:srgbClr val="344C5E"/>
                </a:solidFill>
                <a:latin typeface="Arial"/>
                <a:cs typeface="Arial"/>
              </a:rPr>
              <a:t>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1050" y="4006573"/>
            <a:ext cx="37261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17642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3550" y="4006573"/>
            <a:ext cx="479294" cy="496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1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344C5E"/>
                </a:solidFill>
                <a:latin typeface="QQOWPB+Intel Clear"/>
                <a:cs typeface="QQOWPB+Intel Clear"/>
              </a:rPr>
              <a:t>20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61053" y="4279491"/>
            <a:ext cx="3050292" cy="56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8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Number</a:t>
            </a:r>
            <a:r>
              <a:rPr sz="1600" b="1" spc="-28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of</a:t>
            </a:r>
            <a:r>
              <a:rPr sz="1600" b="1" spc="-20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Malignant</a:t>
            </a:r>
            <a:r>
              <a:rPr sz="1600" b="1" spc="-27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 </a:t>
            </a:r>
            <a:r>
              <a:rPr sz="1600" b="1" dirty="0">
                <a:solidFill>
                  <a:srgbClr val="344C5E"/>
                </a:solidFill>
                <a:latin typeface="HBGCEE+Intel Clear,Bold"/>
                <a:cs typeface="HBGCEE+Intel Clear,Bold"/>
              </a:rPr>
              <a:t>Nodes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2902933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Regression</a:t>
            </a:r>
            <a:r>
              <a:rPr sz="3200" b="1" spc="-27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with</a:t>
            </a:r>
            <a:r>
              <a:rPr sz="3200" b="1" spc="-18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KNN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6460" y="1615009"/>
            <a:ext cx="1011072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K</a:t>
            </a:r>
            <a:r>
              <a:rPr sz="1800" b="1" spc="-10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 </a:t>
            </a:r>
            <a:r>
              <a:rPr sz="1800" b="1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= 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5964" y="1615009"/>
            <a:ext cx="875103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K</a:t>
            </a:r>
            <a:r>
              <a:rPr sz="1800" b="1" spc="-10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 </a:t>
            </a:r>
            <a:r>
              <a:rPr sz="1800" b="1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= 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44611" y="1615009"/>
            <a:ext cx="875103" cy="63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K</a:t>
            </a:r>
            <a:r>
              <a:rPr sz="1800" b="1" spc="-10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 </a:t>
            </a:r>
            <a:r>
              <a:rPr sz="1800" b="1" dirty="0">
                <a:solidFill>
                  <a:srgbClr val="344C5E"/>
                </a:solidFill>
                <a:latin typeface="HIKVAR+Intel Clear bold,Bold"/>
                <a:cs typeface="HIKVAR+Intel Clear bold,Bold"/>
              </a:rPr>
              <a:t>= 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95571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in Our Daily Lives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3941" y="1511060"/>
            <a:ext cx="1396741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Spam</a:t>
            </a:r>
            <a:r>
              <a:rPr sz="2000" b="1" spc="-12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Filtering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2265" y="1507377"/>
            <a:ext cx="1177101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Web Search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0378" y="1507377"/>
            <a:ext cx="1777484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Postal</a:t>
            </a:r>
            <a:r>
              <a:rPr sz="2000" b="1" spc="-1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Mail</a:t>
            </a:r>
            <a:r>
              <a:rPr sz="2000" b="1" spc="-10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Routing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6768" y="4884321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10249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Characteristics</a:t>
            </a:r>
            <a:r>
              <a:rPr sz="3200" b="1" spc="-4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 a</a:t>
            </a:r>
            <a:r>
              <a:rPr sz="3200" b="1" spc="-10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KNN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652256" cy="1491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Fast to create model because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it</a:t>
            </a:r>
            <a:r>
              <a:rPr sz="1800" b="1" spc="1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simply stores</a:t>
            </a:r>
            <a:r>
              <a:rPr sz="1800" b="1" spc="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</a:t>
            </a:r>
          </a:p>
          <a:p>
            <a:pPr marL="0" marR="0">
              <a:lnSpc>
                <a:spcPts val="2321"/>
              </a:lnSpc>
              <a:spcBef>
                <a:spcPts val="1091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Slow to predict because</a:t>
            </a:r>
            <a:r>
              <a:rPr sz="1800" b="1" spc="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many</a:t>
            </a:r>
            <a:r>
              <a:rPr sz="1800" b="1" spc="-2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distance</a:t>
            </a:r>
            <a:r>
              <a:rPr sz="1800" b="1" spc="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calculations</a:t>
            </a:r>
          </a:p>
          <a:p>
            <a:pPr marL="0" marR="0">
              <a:lnSpc>
                <a:spcPts val="2321"/>
              </a:lnSpc>
              <a:spcBef>
                <a:spcPts val="1037"/>
              </a:spcBef>
              <a:spcAft>
                <a:spcPts val="0"/>
              </a:spcAft>
            </a:pPr>
            <a:r>
              <a:rPr sz="1800" dirty="0">
                <a:solidFill>
                  <a:srgbClr val="84AEB0"/>
                </a:solidFill>
                <a:latin typeface="ABTJGW+Wingdings"/>
                <a:cs typeface="ABTJGW+Wingdings"/>
              </a:rPr>
              <a:t>.</a:t>
            </a:r>
            <a:r>
              <a:rPr sz="1800" spc="981" dirty="0">
                <a:solidFill>
                  <a:srgbClr val="84AEB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Can require lots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</a:t>
            </a:r>
            <a:r>
              <a:rPr sz="1800" b="1" spc="-12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memory</a:t>
            </a:r>
            <a:r>
              <a:rPr sz="18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if data set</a:t>
            </a:r>
            <a:r>
              <a:rPr sz="1800" b="1" spc="2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is large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20910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Neighbors: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The 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505475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Import</a:t>
            </a:r>
            <a:r>
              <a:rPr sz="1800" b="1" spc="-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class</a:t>
            </a:r>
            <a:r>
              <a:rPr sz="1800" b="1" spc="36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containing the classification</a:t>
            </a:r>
            <a:r>
              <a:rPr sz="1800" b="1" spc="5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method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704" y="1456962"/>
            <a:ext cx="6122489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from</a:t>
            </a:r>
            <a:r>
              <a:rPr sz="1400" b="1" spc="-12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sklearn.neighbors</a:t>
            </a:r>
            <a:r>
              <a:rPr sz="1400" b="1" spc="-44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import</a:t>
            </a:r>
            <a:r>
              <a:rPr sz="1400" b="1" spc="-11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66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20910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Neighbors: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The 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505475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Import</a:t>
            </a:r>
            <a:r>
              <a:rPr sz="1800" b="1" spc="-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class</a:t>
            </a:r>
            <a:r>
              <a:rPr sz="1800" b="1" spc="36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containing the classification</a:t>
            </a:r>
            <a:r>
              <a:rPr sz="1800" b="1" spc="5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method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704" y="1456962"/>
            <a:ext cx="6122489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from</a:t>
            </a:r>
            <a:r>
              <a:rPr sz="1400" b="1" spc="-12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sklearn.neighbors</a:t>
            </a:r>
            <a:r>
              <a:rPr sz="1400" b="1" spc="-44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import</a:t>
            </a:r>
            <a:r>
              <a:rPr sz="1400" b="1" spc="-11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874773"/>
            <a:ext cx="370780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Create an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 the class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704" y="2249442"/>
            <a:ext cx="5022241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(n_neighbors=3)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67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20910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Neighbors: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The 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505475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Import</a:t>
            </a:r>
            <a:r>
              <a:rPr sz="1800" b="1" spc="-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class</a:t>
            </a:r>
            <a:r>
              <a:rPr sz="1800" b="1" spc="36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containing the classification</a:t>
            </a:r>
            <a:r>
              <a:rPr sz="1800" b="1" spc="5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method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704" y="1456962"/>
            <a:ext cx="6122489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from</a:t>
            </a:r>
            <a:r>
              <a:rPr sz="1400" b="1" spc="-12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sklearn.neighbors</a:t>
            </a:r>
            <a:r>
              <a:rPr sz="1400" b="1" spc="-44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import</a:t>
            </a:r>
            <a:r>
              <a:rPr sz="1400" b="1" spc="-11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874773"/>
            <a:ext cx="370780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Create an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 the class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704" y="2249442"/>
            <a:ext cx="5022241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(n_neighbors=3)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2667507"/>
            <a:ext cx="780126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 the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on the data and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then predict the expected value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4704" y="3042176"/>
            <a:ext cx="3549765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D06930"/>
                </a:solidFill>
                <a:latin typeface="Courier New"/>
                <a:cs typeface="Courier New"/>
              </a:rPr>
              <a:t>fit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(X_data,</a:t>
            </a:r>
            <a:r>
              <a:rPr sz="1400" b="1" spc="-49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y_data)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3407936"/>
            <a:ext cx="3798634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y_predict</a:t>
            </a:r>
            <a:r>
              <a:rPr sz="1400" b="1" spc="-25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</a:t>
            </a:r>
            <a:r>
              <a:rPr sz="1400" b="1" spc="-11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D06930"/>
                </a:solidFill>
                <a:latin typeface="Courier New"/>
                <a:cs typeface="Courier New"/>
              </a:rPr>
              <a:t>predict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(X_data)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23802" y="2141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20910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Neighbors: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The 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505475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Import</a:t>
            </a:r>
            <a:r>
              <a:rPr sz="1800" b="1" spc="-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class</a:t>
            </a:r>
            <a:r>
              <a:rPr sz="1800" b="1" spc="36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containing the classification</a:t>
            </a:r>
            <a:r>
              <a:rPr sz="1800" b="1" spc="5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method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704" y="1456962"/>
            <a:ext cx="6122489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from</a:t>
            </a:r>
            <a:r>
              <a:rPr sz="1400" b="1" spc="-12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sklearn.neighbors</a:t>
            </a:r>
            <a:r>
              <a:rPr sz="1400" b="1" spc="-44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import</a:t>
            </a:r>
            <a:r>
              <a:rPr sz="1400" b="1" spc="-11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874773"/>
            <a:ext cx="370780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Create an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 the class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704" y="2249442"/>
            <a:ext cx="5022241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(n_neighbors=3)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2667507"/>
            <a:ext cx="780126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 the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on the data and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then predict the expected value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4704" y="3042176"/>
            <a:ext cx="3549765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D06930"/>
                </a:solidFill>
                <a:latin typeface="Courier New"/>
                <a:cs typeface="Courier New"/>
              </a:rPr>
              <a:t>fit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(X_data,</a:t>
            </a:r>
            <a:r>
              <a:rPr sz="1400" b="1" spc="-49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y_data)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3407936"/>
            <a:ext cx="3798634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y_predict</a:t>
            </a:r>
            <a:r>
              <a:rPr sz="1400" b="1" spc="-25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</a:t>
            </a:r>
            <a:r>
              <a:rPr sz="1400" b="1" spc="-11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D06930"/>
                </a:solidFill>
                <a:latin typeface="Courier New"/>
                <a:cs typeface="Courier New"/>
              </a:rPr>
              <a:t>predict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(X_data)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209108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K Nearest</a:t>
            </a:r>
            <a:r>
              <a:rPr sz="3200" b="1" spc="-4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Neighbors:</a:t>
            </a:r>
            <a:r>
              <a:rPr sz="3200" b="1" spc="-36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The 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81913"/>
            <a:ext cx="6505475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Import</a:t>
            </a:r>
            <a:r>
              <a:rPr sz="1800" b="1" spc="-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 class</a:t>
            </a:r>
            <a:r>
              <a:rPr sz="1800" b="1" spc="36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containing the classification</a:t>
            </a:r>
            <a:r>
              <a:rPr sz="1800" b="1" spc="54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method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704" y="1456962"/>
            <a:ext cx="6122489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from</a:t>
            </a:r>
            <a:r>
              <a:rPr sz="1400" b="1" spc="-15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sklearn.neighbors</a:t>
            </a:r>
            <a:r>
              <a:rPr sz="1400" b="1" spc="-47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import</a:t>
            </a:r>
            <a:r>
              <a:rPr sz="1400" b="1" spc="-20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874773"/>
            <a:ext cx="370780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Create an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of the class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4704" y="2249442"/>
            <a:ext cx="5022887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00AEEF"/>
                </a:solidFill>
                <a:latin typeface="Courier New"/>
                <a:cs typeface="Courier New"/>
              </a:rPr>
              <a:t>KNeighborsClassifier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(n_neighbors=3)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2667507"/>
            <a:ext cx="7801260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Fit the instance</a:t>
            </a:r>
            <a:r>
              <a:rPr sz="1800" b="1" spc="17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on the data and</a:t>
            </a:r>
            <a:r>
              <a:rPr sz="1800" b="1" spc="-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then predict the expected value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4704" y="3042176"/>
            <a:ext cx="3549365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spc="-12" dirty="0">
                <a:solidFill>
                  <a:srgbClr val="344C5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 </a:t>
            </a: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D06930"/>
                </a:solidFill>
                <a:latin typeface="Courier New"/>
                <a:cs typeface="Courier New"/>
              </a:rPr>
              <a:t>fit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(X_data,</a:t>
            </a:r>
            <a:r>
              <a:rPr sz="1400" b="1" spc="-47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y_data)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3407936"/>
            <a:ext cx="3798634" cy="468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y_predict</a:t>
            </a:r>
            <a:r>
              <a:rPr sz="1400" b="1" spc="-23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=</a:t>
            </a:r>
            <a:r>
              <a:rPr sz="1400" b="1" spc="-12" dirty="0">
                <a:solidFill>
                  <a:srgbClr val="84AEB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44C5E"/>
                </a:solidFill>
                <a:latin typeface="Courier New"/>
                <a:cs typeface="Courier New"/>
              </a:rPr>
              <a:t>KNN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D06930"/>
                </a:solidFill>
                <a:latin typeface="Courier New"/>
                <a:cs typeface="Courier New"/>
              </a:rPr>
              <a:t>predict</a:t>
            </a:r>
            <a:r>
              <a:rPr sz="1400" b="1" dirty="0">
                <a:solidFill>
                  <a:srgbClr val="84AEB0"/>
                </a:solidFill>
                <a:latin typeface="Courier New"/>
                <a:cs typeface="Courier New"/>
              </a:rPr>
              <a:t>(X_data)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7200" y="4222318"/>
            <a:ext cx="6314763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Regression</a:t>
            </a:r>
            <a:r>
              <a:rPr sz="1800" b="1" spc="18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can be done with</a:t>
            </a:r>
            <a:r>
              <a:rPr sz="1800" b="1" spc="15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00AEEF"/>
                </a:solidFill>
                <a:latin typeface="HBGCEE+Intel Clear,Bold"/>
                <a:cs typeface="HBGCEE+Intel Clear,Bold"/>
              </a:rPr>
              <a:t>KNeighborsRegressor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85173" y="4884930"/>
            <a:ext cx="274011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70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questions images for ppt">
            <a:extLst>
              <a:ext uri="{FF2B5EF4-FFF2-40B4-BE49-F238E27FC236}">
                <a16:creationId xmlns:a16="http://schemas.microsoft.com/office/drawing/2014/main" id="{07D277ED-3C76-488E-8D5F-1AB1A9BB4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r="11968"/>
          <a:stretch/>
        </p:blipFill>
        <p:spPr bwMode="auto">
          <a:xfrm>
            <a:off x="1630326" y="195486"/>
            <a:ext cx="574998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27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5E62406-62F7-4407-8988-85363844404D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238" r="2804" b="6097"/>
          <a:stretch/>
        </p:blipFill>
        <p:spPr>
          <a:xfrm>
            <a:off x="0" y="1"/>
            <a:ext cx="9145487" cy="5143499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9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4495571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  <a:r>
              <a:rPr sz="3200" b="1" spc="-33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in Our Daily Lives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6080" y="1511060"/>
            <a:ext cx="1511778" cy="1785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861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Spam</a:t>
            </a:r>
            <a:r>
              <a:rPr sz="2000" b="1" spc="-12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Filtering</a:t>
            </a:r>
          </a:p>
          <a:p>
            <a:pPr marL="0" marR="0">
              <a:lnSpc>
                <a:spcPts val="2388"/>
              </a:lnSpc>
              <a:spcBef>
                <a:spcPts val="6284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Fraud Detection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2265" y="1507377"/>
            <a:ext cx="1177101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Web Search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86829" y="1507377"/>
            <a:ext cx="2165865" cy="2888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548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Postal</a:t>
            </a:r>
            <a:r>
              <a:rPr sz="2000" b="1" spc="-1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Mail</a:t>
            </a:r>
            <a:r>
              <a:rPr sz="2000" b="1" spc="-10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Routing</a:t>
            </a:r>
          </a:p>
          <a:p>
            <a:pPr marL="0" marR="0">
              <a:lnSpc>
                <a:spcPts val="2388"/>
              </a:lnSpc>
              <a:spcBef>
                <a:spcPts val="632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Vehicle Driver Assistance</a:t>
            </a:r>
          </a:p>
          <a:p>
            <a:pPr marL="216408" marR="0">
              <a:lnSpc>
                <a:spcPts val="2388"/>
              </a:lnSpc>
              <a:spcBef>
                <a:spcPts val="6208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Speech Recognition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14877" y="2613420"/>
            <a:ext cx="2053371" cy="1781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Movie Recommendations</a:t>
            </a:r>
          </a:p>
          <a:p>
            <a:pPr marL="249935" marR="0">
              <a:lnSpc>
                <a:spcPts val="2388"/>
              </a:lnSpc>
              <a:spcBef>
                <a:spcPts val="6249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Social</a:t>
            </a:r>
            <a:r>
              <a:rPr sz="2000" b="1" spc="-2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Networks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5872" y="3712884"/>
            <a:ext cx="1792246" cy="684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8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Web Advertisements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46768" y="4884321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521840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Types</a:t>
            </a:r>
            <a:r>
              <a:rPr sz="3200" b="1" spc="-1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8585" y="1559799"/>
            <a:ext cx="2300208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Supervised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2075" y="1734566"/>
            <a:ext cx="4093986" cy="637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points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have</a:t>
            </a:r>
            <a:r>
              <a:rPr sz="18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known outcome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46133" y="4884930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521840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Types</a:t>
            </a:r>
            <a:r>
              <a:rPr sz="3200" b="1" spc="-1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8585" y="1559799"/>
            <a:ext cx="2300208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Supervised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2075" y="1734566"/>
            <a:ext cx="4409454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points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have</a:t>
            </a:r>
            <a:r>
              <a:rPr sz="18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known outcome</a:t>
            </a:r>
          </a:p>
          <a:p>
            <a:pPr marL="0" marR="0">
              <a:lnSpc>
                <a:spcPts val="2321"/>
              </a:lnSpc>
              <a:spcBef>
                <a:spcPts val="6655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points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have</a:t>
            </a:r>
            <a:r>
              <a:rPr sz="18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unknown outcome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0302" y="2700132"/>
            <a:ext cx="2657482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unSupervised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6133" y="4884930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308827"/>
            <a:ext cx="3521840" cy="1094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9"/>
              </a:lnSpc>
              <a:spcBef>
                <a:spcPts val="0"/>
              </a:spcBef>
              <a:spcAft>
                <a:spcPts val="0"/>
              </a:spcAft>
            </a:pP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Types</a:t>
            </a:r>
            <a:r>
              <a:rPr sz="3200" b="1" spc="-15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of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Machine</a:t>
            </a:r>
            <a:r>
              <a:rPr sz="3200" b="1" spc="-12" dirty="0">
                <a:solidFill>
                  <a:srgbClr val="344C5E"/>
                </a:solidFill>
                <a:latin typeface="BDKFCW+Intel Clear Pro"/>
                <a:cs typeface="BDKFCW+Intel Clear Pro"/>
              </a:rPr>
              <a:t> </a:t>
            </a:r>
            <a:r>
              <a:rPr sz="3200" b="1" dirty="0">
                <a:solidFill>
                  <a:srgbClr val="344C5E"/>
                </a:solidFill>
                <a:latin typeface="BDKFCW+Intel Clear Pro"/>
                <a:cs typeface="BDKFCW+Intel Clear Pro"/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8585" y="1559799"/>
            <a:ext cx="2300208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Supervised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2075" y="1734566"/>
            <a:ext cx="4409454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1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points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have</a:t>
            </a:r>
            <a:r>
              <a:rPr sz="18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known outcome</a:t>
            </a:r>
          </a:p>
          <a:p>
            <a:pPr marL="0" marR="0">
              <a:lnSpc>
                <a:spcPts val="2321"/>
              </a:lnSpc>
              <a:spcBef>
                <a:spcPts val="6655"/>
              </a:spcBef>
              <a:spcAft>
                <a:spcPts val="0"/>
              </a:spcAft>
            </a:pP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Data points</a:t>
            </a:r>
            <a:r>
              <a:rPr sz="1800" b="1" spc="10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have</a:t>
            </a:r>
            <a:r>
              <a:rPr sz="1800" b="1" spc="-23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 </a:t>
            </a:r>
            <a:r>
              <a:rPr sz="1800" b="1" dirty="0">
                <a:solidFill>
                  <a:srgbClr val="84AEB0"/>
                </a:solidFill>
                <a:latin typeface="HBGCEE+Intel Clear,Bold"/>
                <a:cs typeface="HBGCEE+Intel Clear,Bold"/>
              </a:rPr>
              <a:t>unknown outcome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0302" y="2700132"/>
            <a:ext cx="2657482" cy="136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3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BDKFCW+Intel Clear Pro"/>
                <a:cs typeface="BDKFCW+Intel Clear Pro"/>
              </a:rPr>
              <a:t>unSupervised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6133" y="4884930"/>
            <a:ext cx="213052" cy="284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7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QQOWPB+Intel Clear"/>
                <a:cs typeface="QQOWPB+Intel Clea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andard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1553</Words>
  <Application>Microsoft Office PowerPoint</Application>
  <PresentationFormat>On-screen Show (16:9)</PresentationFormat>
  <Paragraphs>698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KPBRVR+Cambria Math</vt:lpstr>
      <vt:lpstr>HBGCEE+Intel Clear,Bold</vt:lpstr>
      <vt:lpstr>Courier New</vt:lpstr>
      <vt:lpstr>QQOWPB+Intel Clear</vt:lpstr>
      <vt:lpstr>HIKVAR+Intel Clear bold,Bold</vt:lpstr>
      <vt:lpstr>BDKFCW+Intel Clear Pro</vt:lpstr>
      <vt:lpstr>BNODUQ+Intel Clear</vt:lpstr>
      <vt:lpstr>Times New Roman</vt:lpstr>
      <vt:lpstr>Calibri</vt:lpstr>
      <vt:lpstr>ABTJGW+Wingdings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SASUMANA VINAY KUMAR</cp:lastModifiedBy>
  <cp:revision>5</cp:revision>
  <dcterms:modified xsi:type="dcterms:W3CDTF">2020-01-25T16:14:41Z</dcterms:modified>
</cp:coreProperties>
</file>